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6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8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41EE8A-B605-4B0E-90B8-47F15693F969}" type="datetimeFigureOut">
              <a:rPr lang="en-US"/>
              <a:pPr>
                <a:defRPr/>
              </a:pPr>
              <a:t>9/6/2012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1BC04F-861C-4C0B-A4AB-C9C18C294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B9A32-472E-4D57-9BA0-399B1BB95F6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67CD-D516-4A51-B9C6-3A6DE7655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EC35-A8C6-4540-BCA7-99A624032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AA0A-95BB-46A8-B239-0878FF51E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2238"/>
            <a:ext cx="7610475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257D-40CD-4937-9278-07AF23808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7010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CD841D-FF3D-4C1A-9334-8B6029743C53}" type="datetime1">
              <a:rPr lang="en-US"/>
              <a:pPr>
                <a:defRPr/>
              </a:pPr>
              <a:t>9/6/2012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BFDD-24DB-4109-AB1F-ECC7CED90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6DBC-CE17-47B8-A23C-96F24B532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0CA-16C9-4916-BE4E-BCC09811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9941-108D-4E65-8B48-27135F8CB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7E6D-108E-4DB9-AA13-7029EBEFD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F8B5-0513-4F46-8096-808BCDB4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7538" y="6519863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23A1-B58C-4B42-9937-88DE70DE2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>
            <a:spLocks/>
          </p:cNvSpPr>
          <p:nvPr userDrawn="1"/>
        </p:nvSpPr>
        <p:spPr bwMode="auto">
          <a:xfrm rot="10800000" flipV="1">
            <a:off x="-2" y="0"/>
            <a:ext cx="704851" cy="6858000"/>
          </a:xfrm>
          <a:custGeom>
            <a:avLst/>
            <a:gdLst/>
            <a:ahLst/>
            <a:cxnLst>
              <a:cxn ang="0">
                <a:pos x="1181" y="0"/>
              </a:cxn>
              <a:cxn ang="0">
                <a:pos x="94" y="0"/>
              </a:cxn>
              <a:cxn ang="0">
                <a:pos x="0" y="3168"/>
              </a:cxn>
              <a:cxn ang="0">
                <a:pos x="1181" y="3168"/>
              </a:cxn>
              <a:cxn ang="0">
                <a:pos x="1181" y="0"/>
              </a:cxn>
            </a:cxnLst>
            <a:rect l="0" t="0" r="r" b="b"/>
            <a:pathLst>
              <a:path w="1181" h="3168">
                <a:moveTo>
                  <a:pt x="1181" y="0"/>
                </a:moveTo>
                <a:cubicBezTo>
                  <a:pt x="94" y="0"/>
                  <a:pt x="94" y="0"/>
                  <a:pt x="94" y="0"/>
                </a:cubicBezTo>
                <a:cubicBezTo>
                  <a:pt x="148" y="391"/>
                  <a:pt x="323" y="1904"/>
                  <a:pt x="0" y="3168"/>
                </a:cubicBezTo>
                <a:cubicBezTo>
                  <a:pt x="1181" y="3168"/>
                  <a:pt x="1181" y="3168"/>
                  <a:pt x="1181" y="3168"/>
                </a:cubicBezTo>
                <a:lnTo>
                  <a:pt x="1181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6200000">
            <a:off x="4297385" y="-3758479"/>
            <a:ext cx="549228" cy="9144002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 rot="16200000" flipV="1">
            <a:off x="4109263" y="-4109262"/>
            <a:ext cx="925476" cy="9144000"/>
          </a:xfrm>
          <a:custGeom>
            <a:avLst/>
            <a:gdLst/>
            <a:ahLst/>
            <a:cxnLst>
              <a:cxn ang="0">
                <a:pos x="1181" y="0"/>
              </a:cxn>
              <a:cxn ang="0">
                <a:pos x="94" y="0"/>
              </a:cxn>
              <a:cxn ang="0">
                <a:pos x="0" y="3168"/>
              </a:cxn>
              <a:cxn ang="0">
                <a:pos x="1181" y="3168"/>
              </a:cxn>
              <a:cxn ang="0">
                <a:pos x="1181" y="0"/>
              </a:cxn>
            </a:cxnLst>
            <a:rect l="0" t="0" r="r" b="b"/>
            <a:pathLst>
              <a:path w="1181" h="3168">
                <a:moveTo>
                  <a:pt x="1181" y="0"/>
                </a:moveTo>
                <a:cubicBezTo>
                  <a:pt x="94" y="0"/>
                  <a:pt x="94" y="0"/>
                  <a:pt x="94" y="0"/>
                </a:cubicBezTo>
                <a:cubicBezTo>
                  <a:pt x="148" y="391"/>
                  <a:pt x="323" y="1904"/>
                  <a:pt x="0" y="3168"/>
                </a:cubicBezTo>
                <a:cubicBezTo>
                  <a:pt x="1181" y="3168"/>
                  <a:pt x="1181" y="3168"/>
                  <a:pt x="1181" y="3168"/>
                </a:cubicBezTo>
                <a:lnTo>
                  <a:pt x="1181" y="0"/>
                </a:lnTo>
                <a:close/>
              </a:path>
            </a:pathLst>
          </a:custGeom>
          <a:solidFill>
            <a:schemeClr val="tx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 rot="5400000">
            <a:off x="4305302" y="2019303"/>
            <a:ext cx="533398" cy="9143997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1222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762000" y="1295400"/>
            <a:ext cx="792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9" descr="C:\Users\Andreas C. Tziolas\Documents\Icarus\Icarus Pulse\Daedalus Bullet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6488113"/>
            <a:ext cx="3730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3652838" y="6538913"/>
            <a:ext cx="2133600" cy="242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2F2F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D99CBD-4C21-4C00-BE21-43E0D22A0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4374" y="6524565"/>
            <a:ext cx="8429626" cy="24622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Arial"/>
              </a:rPr>
              <a:t>Project Icarus: Son of Daedalus			                 </a:t>
            </a:r>
            <a:r>
              <a:rPr lang="en-US" sz="10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Arial"/>
              </a:rPr>
              <a:t>“Flying Closer to Another Star”</a:t>
            </a:r>
          </a:p>
        </p:txBody>
      </p:sp>
      <p:pic>
        <p:nvPicPr>
          <p:cNvPr id="1031" name="Picture 2" descr="C:\Users\Andreas C. Tziolas\Documents\Icarus\Images\ICARUS-Logo-HiRes-RGB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25" y="104775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ambria"/>
          <a:ea typeface="ＭＳ Ｐゴシック" charset="0"/>
          <a:cs typeface="Cambri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mbria" pitchFamily="18" charset="0"/>
          <a:ea typeface="ＭＳ Ｐゴシック" charset="0"/>
          <a:cs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mbria" pitchFamily="18" charset="0"/>
          <a:ea typeface="ＭＳ Ｐゴシック" charset="0"/>
          <a:cs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mbria" pitchFamily="18" charset="0"/>
          <a:ea typeface="ＭＳ Ｐゴシック" charset="0"/>
          <a:cs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mbria" pitchFamily="18" charset="0"/>
          <a:ea typeface="ＭＳ Ｐゴシック" charset="0"/>
          <a:cs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Cambria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mbria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 rot="10800000" flipV="1">
            <a:off x="0" y="0"/>
            <a:ext cx="1905000" cy="6858000"/>
          </a:xfrm>
          <a:custGeom>
            <a:avLst/>
            <a:gdLst>
              <a:gd name="T0" fmla="*/ 1905000 w 1181"/>
              <a:gd name="T1" fmla="*/ 0 h 3168"/>
              <a:gd name="T2" fmla="*/ 151626 w 1181"/>
              <a:gd name="T3" fmla="*/ 0 h 3168"/>
              <a:gd name="T4" fmla="*/ 0 w 1181"/>
              <a:gd name="T5" fmla="*/ 6858000 h 3168"/>
              <a:gd name="T6" fmla="*/ 1905000 w 1181"/>
              <a:gd name="T7" fmla="*/ 6858000 h 3168"/>
              <a:gd name="T8" fmla="*/ 1905000 w 1181"/>
              <a:gd name="T9" fmla="*/ 0 h 3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1"/>
              <a:gd name="T16" fmla="*/ 0 h 3168"/>
              <a:gd name="T17" fmla="*/ 1181 w 1181"/>
              <a:gd name="T18" fmla="*/ 3168 h 3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1" h="3168">
                <a:moveTo>
                  <a:pt x="1181" y="0"/>
                </a:moveTo>
                <a:cubicBezTo>
                  <a:pt x="94" y="0"/>
                  <a:pt x="94" y="0"/>
                  <a:pt x="94" y="0"/>
                </a:cubicBezTo>
                <a:cubicBezTo>
                  <a:pt x="148" y="391"/>
                  <a:pt x="323" y="1904"/>
                  <a:pt x="0" y="3168"/>
                </a:cubicBezTo>
                <a:cubicBezTo>
                  <a:pt x="1181" y="3168"/>
                  <a:pt x="1181" y="3168"/>
                  <a:pt x="1181" y="3168"/>
                </a:cubicBezTo>
                <a:lnTo>
                  <a:pt x="1181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10800000" flipV="1">
            <a:off x="1" y="0"/>
            <a:ext cx="1905000" cy="6858000"/>
          </a:xfrm>
          <a:custGeom>
            <a:avLst/>
            <a:gdLst/>
            <a:ahLst/>
            <a:cxnLst>
              <a:cxn ang="0">
                <a:pos x="1181" y="0"/>
              </a:cxn>
              <a:cxn ang="0">
                <a:pos x="94" y="0"/>
              </a:cxn>
              <a:cxn ang="0">
                <a:pos x="0" y="3168"/>
              </a:cxn>
              <a:cxn ang="0">
                <a:pos x="1181" y="3168"/>
              </a:cxn>
              <a:cxn ang="0">
                <a:pos x="1181" y="0"/>
              </a:cxn>
            </a:cxnLst>
            <a:rect l="0" t="0" r="r" b="b"/>
            <a:pathLst>
              <a:path w="1181" h="3168">
                <a:moveTo>
                  <a:pt x="1181" y="0"/>
                </a:moveTo>
                <a:cubicBezTo>
                  <a:pt x="94" y="0"/>
                  <a:pt x="94" y="0"/>
                  <a:pt x="94" y="0"/>
                </a:cubicBezTo>
                <a:cubicBezTo>
                  <a:pt x="148" y="391"/>
                  <a:pt x="323" y="1904"/>
                  <a:pt x="0" y="3168"/>
                </a:cubicBezTo>
                <a:cubicBezTo>
                  <a:pt x="1181" y="3168"/>
                  <a:pt x="1181" y="3168"/>
                  <a:pt x="1181" y="3168"/>
                </a:cubicBezTo>
                <a:lnTo>
                  <a:pt x="1181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rot="16200000">
            <a:off x="4105655" y="-3190494"/>
            <a:ext cx="932688" cy="9144002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rot="16200000" flipV="1">
            <a:off x="3786188" y="-3786187"/>
            <a:ext cx="1571625" cy="9144000"/>
          </a:xfrm>
          <a:custGeom>
            <a:avLst/>
            <a:gdLst/>
            <a:ahLst/>
            <a:cxnLst>
              <a:cxn ang="0">
                <a:pos x="1181" y="0"/>
              </a:cxn>
              <a:cxn ang="0">
                <a:pos x="94" y="0"/>
              </a:cxn>
              <a:cxn ang="0">
                <a:pos x="0" y="3168"/>
              </a:cxn>
              <a:cxn ang="0">
                <a:pos x="1181" y="3168"/>
              </a:cxn>
              <a:cxn ang="0">
                <a:pos x="1181" y="0"/>
              </a:cxn>
            </a:cxnLst>
            <a:rect l="0" t="0" r="r" b="b"/>
            <a:pathLst>
              <a:path w="1181" h="3168">
                <a:moveTo>
                  <a:pt x="1181" y="0"/>
                </a:moveTo>
                <a:cubicBezTo>
                  <a:pt x="94" y="0"/>
                  <a:pt x="94" y="0"/>
                  <a:pt x="94" y="0"/>
                </a:cubicBezTo>
                <a:cubicBezTo>
                  <a:pt x="148" y="391"/>
                  <a:pt x="323" y="1904"/>
                  <a:pt x="0" y="3168"/>
                </a:cubicBezTo>
                <a:cubicBezTo>
                  <a:pt x="1181" y="3168"/>
                  <a:pt x="1181" y="3168"/>
                  <a:pt x="1181" y="3168"/>
                </a:cubicBezTo>
                <a:lnTo>
                  <a:pt x="118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600200" y="282575"/>
            <a:ext cx="7543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+mn-ea"/>
                <a:cs typeface="Cambria"/>
              </a:rPr>
              <a:t>Icarus </a:t>
            </a:r>
            <a:r>
              <a:rPr lang="en-US" sz="4500" b="1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+mn-ea"/>
                <a:cs typeface="Cambria"/>
              </a:rPr>
              <a:t>Interstellar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5400000">
            <a:off x="4305302" y="2019303"/>
            <a:ext cx="533398" cy="9143997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20" name="Picture 9" descr="C:\Users\Andreas C. Tziolas\Documents\Icarus\Icarus Pulse\Daedalus Bull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403975"/>
            <a:ext cx="5111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00201" y="931446"/>
            <a:ext cx="7543800" cy="24622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Arial"/>
              </a:rPr>
              <a:t>International  Interstellar  Spacecraft  Design  Team</a:t>
            </a:r>
          </a:p>
        </p:txBody>
      </p:sp>
      <p:sp>
        <p:nvSpPr>
          <p:cNvPr id="13322" name="TextBox 22"/>
          <p:cNvSpPr txBox="1">
            <a:spLocks noChangeArrowheads="1"/>
          </p:cNvSpPr>
          <p:nvPr/>
        </p:nvSpPr>
        <p:spPr bwMode="auto">
          <a:xfrm>
            <a:off x="1285876" y="2667000"/>
            <a:ext cx="75533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Cambria" pitchFamily="18" charset="0"/>
              </a:rPr>
              <a:t>Space Law: </a:t>
            </a:r>
            <a:endParaRPr lang="en-US" sz="2800" b="1" dirty="0">
              <a:latin typeface="Cambria" pitchFamily="18" charset="0"/>
            </a:endParaRPr>
          </a:p>
          <a:p>
            <a:pPr algn="ctr"/>
            <a:r>
              <a:rPr lang="en-US" sz="2800" b="1" dirty="0" smtClean="0">
                <a:latin typeface="Cambria" pitchFamily="18" charset="0"/>
              </a:rPr>
              <a:t>A Framework for an Interstellar Constitution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2209800" y="4114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latin typeface="Cambria" pitchFamily="18" charset="0"/>
              </a:rPr>
              <a:t>Donna A. Dulo, JD, PhD(c)</a:t>
            </a:r>
            <a:endParaRPr lang="en-US" b="1" dirty="0">
              <a:latin typeface="Cambria" pitchFamily="18" charset="0"/>
            </a:endParaRPr>
          </a:p>
          <a:p>
            <a:pPr algn="r"/>
            <a:r>
              <a:rPr lang="en-US" b="1" dirty="0">
                <a:latin typeface="Cambria" pitchFamily="18" charset="0"/>
              </a:rPr>
              <a:t>Icarus </a:t>
            </a:r>
            <a:r>
              <a:rPr lang="en-US" b="1" dirty="0" smtClean="0">
                <a:latin typeface="Cambria" pitchFamily="18" charset="0"/>
              </a:rPr>
              <a:t>Designer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4" y="6524565"/>
            <a:ext cx="8429626" cy="24622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Arial"/>
              </a:rPr>
              <a:t>Project Icarus: Son of Daedalus			                 </a:t>
            </a:r>
            <a:r>
              <a:rPr lang="en-US" sz="10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Arial"/>
              </a:rPr>
              <a:t>“Flying Closer to Another Star”</a:t>
            </a:r>
          </a:p>
        </p:txBody>
      </p:sp>
      <p:pic>
        <p:nvPicPr>
          <p:cNvPr id="18" name="Picture 17" descr="C:\Users\Andreas\Dropbox\Icarus Interstellar\Icarus Interstellar Logo\Project Icarus Interstellar Logo\Project Icarus Interstellar Logo (Transparen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44" y="282575"/>
            <a:ext cx="2581298" cy="27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Foundations: Space 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Stewardship </a:t>
            </a:r>
            <a:endParaRPr lang="en-US" dirty="0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45152" y="1066800"/>
            <a:ext cx="4370832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Preservation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of the space environment: space stewardship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Interaction with alien life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Micro-organisms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Vegetation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Intelligent life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Development of prime directives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First contact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Second contact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Continual contact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Integration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10</a:t>
            </a:fld>
            <a:endParaRPr lang="en-US" dirty="0" smtClean="0"/>
          </a:p>
        </p:txBody>
      </p:sp>
      <p:grpSp>
        <p:nvGrpSpPr>
          <p:cNvPr id="2" name="Group 33"/>
          <p:cNvGrpSpPr/>
          <p:nvPr/>
        </p:nvGrpSpPr>
        <p:grpSpPr>
          <a:xfrm>
            <a:off x="886968" y="1289304"/>
            <a:ext cx="3575305" cy="4879321"/>
            <a:chOff x="886968" y="1289304"/>
            <a:chExt cx="3575305" cy="4879321"/>
          </a:xfrm>
        </p:grpSpPr>
        <p:grpSp>
          <p:nvGrpSpPr>
            <p:cNvPr id="3" name="Group 31"/>
            <p:cNvGrpSpPr/>
            <p:nvPr/>
          </p:nvGrpSpPr>
          <p:grpSpPr>
            <a:xfrm>
              <a:off x="886968" y="1289304"/>
              <a:ext cx="3575305" cy="4553712"/>
              <a:chOff x="886968" y="1289304"/>
              <a:chExt cx="3575305" cy="4553712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886968" y="1289304"/>
                <a:ext cx="3520440" cy="4553712"/>
                <a:chOff x="886968" y="1289304"/>
                <a:chExt cx="3520440" cy="4553712"/>
              </a:xfrm>
            </p:grpSpPr>
            <p:sp>
              <p:nvSpPr>
                <p:cNvPr id="7" name="Diamond 6"/>
                <p:cNvSpPr/>
                <p:nvPr/>
              </p:nvSpPr>
              <p:spPr>
                <a:xfrm>
                  <a:off x="886968" y="1289304"/>
                  <a:ext cx="3520440" cy="4553712"/>
                </a:xfrm>
                <a:prstGeom prst="diamon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>
                  <a:off x="2459736" y="3273552"/>
                  <a:ext cx="347472" cy="576072"/>
                </a:xfrm>
                <a:prstGeom prst="diamond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642899" y="2441448"/>
                  <a:ext cx="9144" cy="83210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3"/>
                </p:cNvCxnSpPr>
                <p:nvPr/>
              </p:nvCxnSpPr>
              <p:spPr>
                <a:xfrm flipV="1">
                  <a:off x="2807208" y="3557016"/>
                  <a:ext cx="502920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8" idx="1"/>
                </p:cNvCxnSpPr>
                <p:nvPr/>
              </p:nvCxnSpPr>
              <p:spPr>
                <a:xfrm flipH="1">
                  <a:off x="1929384" y="3561588"/>
                  <a:ext cx="530352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2633755" y="3849624"/>
                  <a:ext cx="9144" cy="72237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857080" y="2008474"/>
                <a:ext cx="1602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Alien Life Preservation</a:t>
                </a:r>
                <a:endParaRPr lang="en-US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1345" y="3386170"/>
                <a:ext cx="139208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Space Environment</a:t>
                </a:r>
              </a:p>
              <a:p>
                <a:pPr algn="ctr"/>
                <a:r>
                  <a:rPr lang="en-US" sz="1100" b="1" dirty="0" smtClean="0"/>
                  <a:t>Preservation</a:t>
                </a:r>
                <a:endParaRPr lang="en-US" sz="11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25049" y="3349594"/>
                <a:ext cx="133722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Mission Requirements &amp; Safety</a:t>
                </a:r>
                <a:endParaRPr lang="en-US" sz="11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72320" y="5891626"/>
              <a:ext cx="1602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Space </a:t>
              </a:r>
              <a:r>
                <a:rPr lang="en-US" sz="1200" b="1" dirty="0" smtClean="0"/>
                <a:t>Stewardship</a:t>
              </a:r>
              <a:endParaRPr lang="en-US" sz="1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69857" y="4644994"/>
            <a:ext cx="133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Human Life &amp; Safety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Foundations: Alien Rights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22" name="Picture 21" descr="alien_6576576-55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006" y="2434363"/>
            <a:ext cx="4706193" cy="3527525"/>
          </a:xfrm>
          <a:prstGeom prst="rect">
            <a:avLst/>
          </a:prstGeom>
        </p:spPr>
      </p:pic>
      <p:pic>
        <p:nvPicPr>
          <p:cNvPr id="23" name="Picture 22" descr="220px-Gilbert_Stuart_Williamstown_Portrait_of_George_Washing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72" y="1823575"/>
            <a:ext cx="861057" cy="1029354"/>
          </a:xfrm>
          <a:prstGeom prst="rect">
            <a:avLst/>
          </a:prstGeom>
        </p:spPr>
      </p:pic>
      <p:pic>
        <p:nvPicPr>
          <p:cNvPr id="24" name="Picture 23" descr="220px-Thomas_Jefferson_by_Rembrandt_Peale,_1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12622" y="1806201"/>
            <a:ext cx="886609" cy="1055871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3749040" y="1298448"/>
            <a:ext cx="2679192" cy="1335024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97680" y="156279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Inalienable rights?</a:t>
            </a:r>
          </a:p>
          <a:p>
            <a:endParaRPr lang="en-US" sz="1200" dirty="0" smtClean="0"/>
          </a:p>
          <a:p>
            <a:r>
              <a:rPr lang="en-US" sz="1200" dirty="0" smtClean="0"/>
              <a:t>What about my alien rights?</a:t>
            </a:r>
            <a:endParaRPr lang="en-US" sz="1200" dirty="0"/>
          </a:p>
        </p:txBody>
      </p:sp>
      <p:pic>
        <p:nvPicPr>
          <p:cNvPr id="27" name="Picture 26" descr="outer_space_alien_ringed_planet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572" y="2836302"/>
            <a:ext cx="1212275" cy="7009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13811" y="4172989"/>
            <a:ext cx="440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Alien life and interactions should be a major point of serious discussion in starship jurisprudence.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Foundations: Property Rights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45152" y="1066800"/>
            <a:ext cx="4370832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Scientific discovery will be prevalent on a starship mission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Space resources and physical property acquisition will be an issue</a:t>
            </a:r>
            <a:endParaRPr lang="en-US" sz="12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 further application of individual v societal rights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Personal v real property an issue</a:t>
            </a:r>
          </a:p>
          <a:p>
            <a:pPr lvl="1"/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Colonization property</a:t>
            </a:r>
          </a:p>
          <a:p>
            <a:pPr lvl="1"/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Property stakes outside the colony</a:t>
            </a:r>
          </a:p>
          <a:p>
            <a:pPr lvl="1"/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Personal property limits?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12</a:t>
            </a:fld>
            <a:endParaRPr lang="en-US" dirty="0" smtClean="0"/>
          </a:p>
        </p:txBody>
      </p:sp>
      <p:grpSp>
        <p:nvGrpSpPr>
          <p:cNvPr id="2" name="Group 33"/>
          <p:cNvGrpSpPr/>
          <p:nvPr/>
        </p:nvGrpSpPr>
        <p:grpSpPr>
          <a:xfrm>
            <a:off x="829902" y="1289304"/>
            <a:ext cx="3632371" cy="4879321"/>
            <a:chOff x="829902" y="1289304"/>
            <a:chExt cx="3632371" cy="4879321"/>
          </a:xfrm>
        </p:grpSpPr>
        <p:grpSp>
          <p:nvGrpSpPr>
            <p:cNvPr id="3" name="Group 31"/>
            <p:cNvGrpSpPr/>
            <p:nvPr/>
          </p:nvGrpSpPr>
          <p:grpSpPr>
            <a:xfrm>
              <a:off x="829902" y="1289304"/>
              <a:ext cx="3632371" cy="4553712"/>
              <a:chOff x="829902" y="1289304"/>
              <a:chExt cx="3632371" cy="4553712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886968" y="1289304"/>
                <a:ext cx="3520440" cy="4553712"/>
                <a:chOff x="886968" y="1289304"/>
                <a:chExt cx="3520440" cy="4553712"/>
              </a:xfrm>
            </p:grpSpPr>
            <p:sp>
              <p:nvSpPr>
                <p:cNvPr id="7" name="Diamond 6"/>
                <p:cNvSpPr/>
                <p:nvPr/>
              </p:nvSpPr>
              <p:spPr>
                <a:xfrm>
                  <a:off x="886968" y="1289304"/>
                  <a:ext cx="3520440" cy="4553712"/>
                </a:xfrm>
                <a:prstGeom prst="diamon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>
                  <a:off x="2459736" y="3273552"/>
                  <a:ext cx="347472" cy="576072"/>
                </a:xfrm>
                <a:prstGeom prst="diamond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642899" y="2441448"/>
                  <a:ext cx="9144" cy="83210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3"/>
                </p:cNvCxnSpPr>
                <p:nvPr/>
              </p:nvCxnSpPr>
              <p:spPr>
                <a:xfrm flipV="1">
                  <a:off x="2807208" y="3557016"/>
                  <a:ext cx="502920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8" idx="1"/>
                </p:cNvCxnSpPr>
                <p:nvPr/>
              </p:nvCxnSpPr>
              <p:spPr>
                <a:xfrm flipH="1">
                  <a:off x="1929384" y="3561588"/>
                  <a:ext cx="530352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2633755" y="3849624"/>
                  <a:ext cx="9144" cy="72237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857080" y="2016783"/>
                <a:ext cx="1602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Individual Intellectual Property Rights</a:t>
                </a:r>
                <a:endParaRPr lang="en-US" sz="9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9902" y="3386170"/>
                <a:ext cx="13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Individual </a:t>
                </a:r>
              </a:p>
              <a:p>
                <a:pPr algn="ctr"/>
                <a:r>
                  <a:rPr lang="en-US" sz="900" b="1" dirty="0" smtClean="0"/>
                  <a:t>Property Rights</a:t>
                </a:r>
                <a:endParaRPr lang="en-US" sz="9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25049" y="3349594"/>
                <a:ext cx="1337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/>
                  <a:t>Starship Collective Property Rights</a:t>
                </a:r>
                <a:endParaRPr lang="en-US" sz="9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72320" y="5891626"/>
              <a:ext cx="1602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Property Rights</a:t>
              </a:r>
              <a:endParaRPr lang="en-US" sz="1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69857" y="4611742"/>
            <a:ext cx="1337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Starship Collective Intellectual Property Rights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Modular Structure</a:t>
            </a:r>
            <a:endParaRPr lang="en-US" dirty="0" smtClean="0">
              <a:latin typeface="Cambria" pitchFamily="18" charset="0"/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12825" y="809105"/>
            <a:ext cx="3973472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Each diamond is a discrete area of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balanced jurisprudence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Clusters of constitutional area diamonds can be added or taken away from framework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Modularity helps maintain a structured evolution of the framework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Modularity eliminates legal complexity and fosters focused discussion of specific legal areas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12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13</a:t>
            </a:fld>
            <a:endParaRPr lang="en-US" dirty="0" smtClean="0"/>
          </a:p>
        </p:txBody>
      </p:sp>
      <p:grpSp>
        <p:nvGrpSpPr>
          <p:cNvPr id="53" name="Group 52"/>
          <p:cNvGrpSpPr/>
          <p:nvPr/>
        </p:nvGrpSpPr>
        <p:grpSpPr>
          <a:xfrm>
            <a:off x="847900" y="1314242"/>
            <a:ext cx="3778408" cy="4712482"/>
            <a:chOff x="989217" y="890293"/>
            <a:chExt cx="3778408" cy="4712482"/>
          </a:xfrm>
        </p:grpSpPr>
        <p:grpSp>
          <p:nvGrpSpPr>
            <p:cNvPr id="4" name="Group 19"/>
            <p:cNvGrpSpPr/>
            <p:nvPr/>
          </p:nvGrpSpPr>
          <p:grpSpPr>
            <a:xfrm>
              <a:off x="989217" y="2527900"/>
              <a:ext cx="1082317" cy="1395707"/>
              <a:chOff x="886968" y="1289304"/>
              <a:chExt cx="3520440" cy="4553712"/>
            </a:xfrm>
          </p:grpSpPr>
          <p:sp>
            <p:nvSpPr>
              <p:cNvPr id="7" name="Diamond 6"/>
              <p:cNvSpPr/>
              <p:nvPr/>
            </p:nvSpPr>
            <p:spPr>
              <a:xfrm>
                <a:off x="886968" y="1289304"/>
                <a:ext cx="3520440" cy="4553712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Diamond 7"/>
              <p:cNvSpPr/>
              <p:nvPr/>
            </p:nvSpPr>
            <p:spPr>
              <a:xfrm>
                <a:off x="2459736" y="3273552"/>
                <a:ext cx="347472" cy="576072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2642899" y="2441448"/>
                <a:ext cx="9144" cy="8321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3"/>
              </p:cNvCxnSpPr>
              <p:nvPr/>
            </p:nvCxnSpPr>
            <p:spPr>
              <a:xfrm flipV="1">
                <a:off x="2807208" y="3557016"/>
                <a:ext cx="502920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8" idx="1"/>
              </p:cNvCxnSpPr>
              <p:nvPr/>
            </p:nvCxnSpPr>
            <p:spPr>
              <a:xfrm flipH="1">
                <a:off x="1929384" y="3561588"/>
                <a:ext cx="530352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633755" y="3849624"/>
                <a:ext cx="9144" cy="7223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9"/>
            <p:cNvGrpSpPr/>
            <p:nvPr/>
          </p:nvGrpSpPr>
          <p:grpSpPr>
            <a:xfrm>
              <a:off x="3685308" y="2497420"/>
              <a:ext cx="1082317" cy="1395707"/>
              <a:chOff x="886968" y="1289304"/>
              <a:chExt cx="3520440" cy="4553712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886968" y="1289304"/>
                <a:ext cx="3520440" cy="4553712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2459736" y="3273552"/>
                <a:ext cx="347472" cy="576072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642899" y="2441448"/>
                <a:ext cx="9144" cy="8321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3"/>
              </p:cNvCxnSpPr>
              <p:nvPr/>
            </p:nvCxnSpPr>
            <p:spPr>
              <a:xfrm flipV="1">
                <a:off x="2807208" y="3557016"/>
                <a:ext cx="502920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3" idx="1"/>
              </p:cNvCxnSpPr>
              <p:nvPr/>
            </p:nvCxnSpPr>
            <p:spPr>
              <a:xfrm flipH="1">
                <a:off x="1929384" y="3561588"/>
                <a:ext cx="530352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2633755" y="3849624"/>
                <a:ext cx="9144" cy="7223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9"/>
            <p:cNvGrpSpPr/>
            <p:nvPr/>
          </p:nvGrpSpPr>
          <p:grpSpPr>
            <a:xfrm>
              <a:off x="2358042" y="2500191"/>
              <a:ext cx="1082317" cy="1395707"/>
              <a:chOff x="886968" y="1289304"/>
              <a:chExt cx="3520440" cy="4553712"/>
            </a:xfrm>
          </p:grpSpPr>
          <p:sp>
            <p:nvSpPr>
              <p:cNvPr id="32" name="Diamond 31"/>
              <p:cNvSpPr/>
              <p:nvPr/>
            </p:nvSpPr>
            <p:spPr>
              <a:xfrm>
                <a:off x="886968" y="1289304"/>
                <a:ext cx="3520440" cy="4553712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iamond 33"/>
              <p:cNvSpPr/>
              <p:nvPr/>
            </p:nvSpPr>
            <p:spPr>
              <a:xfrm>
                <a:off x="2459736" y="3273552"/>
                <a:ext cx="347472" cy="576072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2642899" y="2441448"/>
                <a:ext cx="9144" cy="8321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4" idx="3"/>
              </p:cNvCxnSpPr>
              <p:nvPr/>
            </p:nvCxnSpPr>
            <p:spPr>
              <a:xfrm flipV="1">
                <a:off x="2807208" y="3557016"/>
                <a:ext cx="502920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4" idx="1"/>
              </p:cNvCxnSpPr>
              <p:nvPr/>
            </p:nvCxnSpPr>
            <p:spPr>
              <a:xfrm flipH="1">
                <a:off x="1929384" y="3561588"/>
                <a:ext cx="530352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633755" y="3849624"/>
                <a:ext cx="9144" cy="7223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9"/>
            <p:cNvGrpSpPr/>
            <p:nvPr/>
          </p:nvGrpSpPr>
          <p:grpSpPr>
            <a:xfrm>
              <a:off x="2360813" y="890293"/>
              <a:ext cx="1082317" cy="1395707"/>
              <a:chOff x="886968" y="1289304"/>
              <a:chExt cx="3520440" cy="4553712"/>
            </a:xfrm>
          </p:grpSpPr>
          <p:sp>
            <p:nvSpPr>
              <p:cNvPr id="40" name="Diamond 39"/>
              <p:cNvSpPr/>
              <p:nvPr/>
            </p:nvSpPr>
            <p:spPr>
              <a:xfrm>
                <a:off x="886968" y="1289304"/>
                <a:ext cx="3520440" cy="4553712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Diamond 40"/>
              <p:cNvSpPr/>
              <p:nvPr/>
            </p:nvSpPr>
            <p:spPr>
              <a:xfrm>
                <a:off x="2459736" y="3273552"/>
                <a:ext cx="347472" cy="576072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642899" y="2441448"/>
                <a:ext cx="9144" cy="8321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1" idx="3"/>
              </p:cNvCxnSpPr>
              <p:nvPr/>
            </p:nvCxnSpPr>
            <p:spPr>
              <a:xfrm flipV="1">
                <a:off x="2807208" y="3557016"/>
                <a:ext cx="502920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1" idx="1"/>
              </p:cNvCxnSpPr>
              <p:nvPr/>
            </p:nvCxnSpPr>
            <p:spPr>
              <a:xfrm flipH="1">
                <a:off x="1929384" y="3561588"/>
                <a:ext cx="530352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633755" y="3849624"/>
                <a:ext cx="9144" cy="7223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9"/>
            <p:cNvGrpSpPr/>
            <p:nvPr/>
          </p:nvGrpSpPr>
          <p:grpSpPr>
            <a:xfrm>
              <a:off x="2377439" y="4207068"/>
              <a:ext cx="1082317" cy="1395707"/>
              <a:chOff x="886968" y="1289304"/>
              <a:chExt cx="3520440" cy="4553712"/>
            </a:xfrm>
          </p:grpSpPr>
          <p:sp>
            <p:nvSpPr>
              <p:cNvPr id="47" name="Diamond 46"/>
              <p:cNvSpPr/>
              <p:nvPr/>
            </p:nvSpPr>
            <p:spPr>
              <a:xfrm>
                <a:off x="886968" y="1289304"/>
                <a:ext cx="3520440" cy="4553712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Diamond 47"/>
              <p:cNvSpPr/>
              <p:nvPr/>
            </p:nvSpPr>
            <p:spPr>
              <a:xfrm>
                <a:off x="2459736" y="3273552"/>
                <a:ext cx="347472" cy="576072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2642899" y="2441448"/>
                <a:ext cx="9144" cy="8321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8" idx="3"/>
              </p:cNvCxnSpPr>
              <p:nvPr/>
            </p:nvCxnSpPr>
            <p:spPr>
              <a:xfrm flipV="1">
                <a:off x="2807208" y="3557016"/>
                <a:ext cx="502920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8" idx="1"/>
              </p:cNvCxnSpPr>
              <p:nvPr/>
            </p:nvCxnSpPr>
            <p:spPr>
              <a:xfrm flipH="1">
                <a:off x="1929384" y="3561588"/>
                <a:ext cx="530352" cy="45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2633755" y="3849624"/>
                <a:ext cx="9144" cy="7223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Conclusion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6472" y="1176528"/>
            <a:ext cx="4910328" cy="4830763"/>
          </a:xfrm>
        </p:spPr>
        <p:txBody>
          <a:bodyPr/>
          <a:lstStyle/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The framework provides balance in all legal areas	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Rights and responsibilities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Individuals and starship society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Starship and space stewardship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Starship command and starship society leadership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This presentation gives a sample of legal area diamonds, the actual framework is much more extensive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The framework is a starting point. Hopefully the discussion will continue throughout the starship program to provide a sound constitution for mission commencement.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>
              <a:buNone/>
            </a:pPr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7" name="Picture 6" descr="legal-scales-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736" y="2365202"/>
            <a:ext cx="2601942" cy="233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Thank You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6896100" cy="4830763"/>
          </a:xfrm>
        </p:spPr>
        <p:txBody>
          <a:bodyPr/>
          <a:lstStyle/>
          <a:p>
            <a:pPr algn="just"/>
            <a:r>
              <a:rPr lang="en-US" sz="2400" b="1" dirty="0" smtClean="0">
                <a:latin typeface="Cambria" pitchFamily="18" charset="0"/>
                <a:ea typeface="ＭＳ Ｐゴシック" pitchFamily="34" charset="-128"/>
              </a:rPr>
              <a:t>Acknowledgements:</a:t>
            </a:r>
          </a:p>
          <a:p>
            <a:pPr lvl="1" algn="just"/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Images courtesy of NASA &amp; </a:t>
            </a:r>
            <a:r>
              <a:rPr lang="en-US" sz="2000" dirty="0" err="1" smtClean="0">
                <a:latin typeface="Cambria" pitchFamily="18" charset="0"/>
                <a:ea typeface="ＭＳ Ｐゴシック" pitchFamily="34" charset="-128"/>
              </a:rPr>
              <a:t>Icarus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Interstellar</a:t>
            </a:r>
          </a:p>
          <a:p>
            <a:pPr lvl="1" algn="just"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algn="just">
              <a:buNone/>
            </a:pPr>
            <a:endParaRPr lang="en-US" sz="2400" b="1" dirty="0" smtClean="0">
              <a:latin typeface="Cambria" pitchFamily="18" charset="0"/>
              <a:ea typeface="ＭＳ Ｐゴシック" pitchFamily="34" charset="-128"/>
            </a:endParaRPr>
          </a:p>
          <a:p>
            <a:pPr algn="just">
              <a:buNone/>
            </a:pPr>
            <a:r>
              <a:rPr lang="en-US" sz="4000" b="1" dirty="0" smtClean="0">
                <a:latin typeface="Cambria" pitchFamily="18" charset="0"/>
                <a:ea typeface="ＭＳ Ｐゴシック" pitchFamily="34" charset="-128"/>
              </a:rPr>
              <a:t>                      </a:t>
            </a:r>
            <a:r>
              <a:rPr lang="en-US" sz="4000" b="1" dirty="0" smtClean="0">
                <a:latin typeface="Cambria" pitchFamily="18" charset="0"/>
                <a:ea typeface="ＭＳ Ｐゴシック" pitchFamily="34" charset="-128"/>
              </a:rPr>
              <a:t>Questions?</a:t>
            </a:r>
          </a:p>
          <a:p>
            <a:pPr algn="just"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D7E1E-53D8-4673-BD04-898A475FC538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699000"/>
            <a:ext cx="12954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4851400"/>
            <a:ext cx="1335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050" y="4775200"/>
            <a:ext cx="23431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870200"/>
            <a:ext cx="1714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Introduction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6472" y="1487424"/>
            <a:ext cx="4910328" cy="4830763"/>
          </a:xfrm>
        </p:spPr>
        <p:txBody>
          <a:bodyPr/>
          <a:lstStyle/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Law is the foundation for all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societies 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Current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international law has no framework for an interstellar mission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A long term mission would have unique requirements for law and order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 A “bold and audacious” legal foundation must be established to accommodate the needs of such a unique human endeavor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5" name="Picture 4" descr="137804main_image_feature_448_y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064" y="2118360"/>
            <a:ext cx="2453640" cy="245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Advances in Human Constitutions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4AD0E6-49D2-4548-A418-9B64607F34B7}" type="slidenum">
              <a:rPr lang="en-US" smtClean="0"/>
              <a:pPr/>
              <a:t>3</a:t>
            </a:fld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3017520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42288" y="3023616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6368" y="3020568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0872" y="3017520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1280" y="3023616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24016" y="3023616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1880" y="3051048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8056" y="2642616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Code of Ur-Nammu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4232" y="2657856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Code of Hammurabi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1784" y="2639568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Draconian Constitution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6496" y="2657856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Code of Justinian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4048" y="2776728"/>
            <a:ext cx="1024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Magna Carta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1096" y="2667000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US Constitution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8960" y="2685288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South African Constitution</a:t>
            </a:r>
            <a:endParaRPr lang="en-US" sz="900" b="1" dirty="0">
              <a:solidFill>
                <a:srgbClr val="C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67512" y="3337560"/>
            <a:ext cx="7946136" cy="36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6072" y="3648456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/>
              <a:t>2050 BC</a:t>
            </a:r>
            <a:endParaRPr lang="en-US" sz="9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22248" y="3654552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/>
              <a:t>1772 BC</a:t>
            </a:r>
            <a:endParaRPr lang="en-US" sz="9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346960" y="3654552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/>
              <a:t>650 BC</a:t>
            </a:r>
            <a:endParaRPr lang="en-US" sz="9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71088" y="3636264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529 AD</a:t>
            </a:r>
            <a:endParaRPr lang="en-US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340352" y="3654552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1215</a:t>
            </a:r>
            <a:endParaRPr lang="en-US" sz="9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76544" y="3672840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1787</a:t>
            </a:r>
            <a:endParaRPr lang="en-US" sz="9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92696" y="3691128"/>
            <a:ext cx="740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1997</a:t>
            </a:r>
            <a:endParaRPr lang="en-US" sz="900" b="1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993392" y="3246120"/>
            <a:ext cx="128016" cy="201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041904" y="3224784"/>
            <a:ext cx="128016" cy="201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11752" y="3233928"/>
            <a:ext cx="128016" cy="201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4480" y="3224784"/>
            <a:ext cx="128016" cy="201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78992" y="4663440"/>
            <a:ext cx="253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Control of Population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212336" y="4422648"/>
            <a:ext cx="123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Protection of Basic Civil Privileges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699760" y="4492752"/>
            <a:ext cx="123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Individual Rights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034784" y="4172712"/>
            <a:ext cx="1237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Social Justice, Cultural Human Rights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A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n </a:t>
            </a:r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Interstellar Constitution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14216" y="1194816"/>
            <a:ext cx="4910328" cy="4830763"/>
          </a:xfrm>
        </p:spPr>
        <p:txBody>
          <a:bodyPr/>
          <a:lstStyle/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An interstellar constitution would take human jurisprudence onto another level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Rights and responsibility of people to each other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 balancing of those rights and responsibilities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Protection of the space environment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Interaction with alien beings/organisms 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Scientific rights and responsibilities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6" name="Picture 5" descr="200159main_rs_image_feature_805_946x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52" y="2102906"/>
            <a:ext cx="3167972" cy="237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Importance of a Current Discussion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6472" y="1176528"/>
            <a:ext cx="4910328" cy="4830763"/>
          </a:xfrm>
        </p:spPr>
        <p:txBody>
          <a:bodyPr/>
          <a:lstStyle/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Law typically lags technology by many years or decades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Railway laws lagged by decades resulting in the loss of thousands of lives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Air Law: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Wright Brothers First Flight: 1903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First Air Law Treatise: 1910</a:t>
            </a:r>
          </a:p>
          <a:p>
            <a:pPr lvl="2"/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Dutch Scholar Johanna Lycklama á Nijeholt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Air Commerce Act 1926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Civil Aeronautics Act &amp; Authority 1938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FAA Created 1958</a:t>
            </a:r>
          </a:p>
          <a:p>
            <a:pPr lvl="1">
              <a:buNone/>
            </a:pPr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FAA establishment was driven in part in response to catastrophic air accidents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6" name="Picture 5" descr="sc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552" y="1905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Importance of a Current Discussion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6472" y="1487424"/>
            <a:ext cx="4910328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Involvement by all member nations and organizations involved in the starship program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International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starship legal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scholarship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should not be not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anchored to current international law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Legal innovation and open mindedness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Evolution of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bold legal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concepts  and scholarship over time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7" name="Picture 6" descr="135M51OsservatorioMTM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057" y="2066544"/>
            <a:ext cx="2593239" cy="318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Purpose of the Framework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6472" y="929640"/>
            <a:ext cx="4910328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To begin the discussion of interstellar jurisprudence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To set an initial framework to encourage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scholarly debate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To enhance awareness in the legal and scientific communities of the need for early discussions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Act as a starting point for further development of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current </a:t>
            </a:r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space law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To provide a malleable, evolvable interstellar constitutional structure</a:t>
            </a: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6" name="Picture 5" descr="M16_HERSCHEL_XMM_02_9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258" y="2240280"/>
            <a:ext cx="2601933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Foundations: Governance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45152" y="929640"/>
            <a:ext cx="4041648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Balance legislature and judiciary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Balance starship command with society command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Critical Issues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Prevention of mutiny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Prevention of tyranny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Leadership impasse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Enforcement of laws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Evolution of laws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Leadership election/replacement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Maintenance of civil rights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8</a:t>
            </a:fld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802473" y="1289304"/>
            <a:ext cx="3650656" cy="4879321"/>
            <a:chOff x="802473" y="1289304"/>
            <a:chExt cx="3650656" cy="4879321"/>
          </a:xfrm>
        </p:grpSpPr>
        <p:grpSp>
          <p:nvGrpSpPr>
            <p:cNvPr id="32" name="Group 31"/>
            <p:cNvGrpSpPr/>
            <p:nvPr/>
          </p:nvGrpSpPr>
          <p:grpSpPr>
            <a:xfrm>
              <a:off x="802473" y="1289304"/>
              <a:ext cx="3650656" cy="4553712"/>
              <a:chOff x="802473" y="1289304"/>
              <a:chExt cx="3650656" cy="45537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86968" y="1289304"/>
                <a:ext cx="3520440" cy="4553712"/>
                <a:chOff x="886968" y="1289304"/>
                <a:chExt cx="3520440" cy="4553712"/>
              </a:xfrm>
            </p:grpSpPr>
            <p:sp>
              <p:nvSpPr>
                <p:cNvPr id="7" name="Diamond 6"/>
                <p:cNvSpPr/>
                <p:nvPr/>
              </p:nvSpPr>
              <p:spPr>
                <a:xfrm>
                  <a:off x="886968" y="1289304"/>
                  <a:ext cx="3520440" cy="4553712"/>
                </a:xfrm>
                <a:prstGeom prst="diamon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>
                  <a:off x="2459736" y="3273552"/>
                  <a:ext cx="347472" cy="576072"/>
                </a:xfrm>
                <a:prstGeom prst="diamond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642899" y="2441448"/>
                  <a:ext cx="9144" cy="83210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3"/>
                </p:cNvCxnSpPr>
                <p:nvPr/>
              </p:nvCxnSpPr>
              <p:spPr>
                <a:xfrm flipV="1">
                  <a:off x="2807208" y="3557016"/>
                  <a:ext cx="502920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8" idx="1"/>
                </p:cNvCxnSpPr>
                <p:nvPr/>
              </p:nvCxnSpPr>
              <p:spPr>
                <a:xfrm flipH="1">
                  <a:off x="1929384" y="3561588"/>
                  <a:ext cx="530352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2633755" y="3849624"/>
                  <a:ext cx="9144" cy="72237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857080" y="2026762"/>
                <a:ext cx="16025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Judicial Panel</a:t>
                </a:r>
                <a:endParaRPr lang="en-US" sz="12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13174" y="4771532"/>
                <a:ext cx="1148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Legislative Body</a:t>
                </a:r>
                <a:endParaRPr lang="en-US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02473" y="3367882"/>
                <a:ext cx="13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Starship Command</a:t>
                </a:r>
                <a:endParaRPr lang="en-US" sz="12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15905" y="3313018"/>
                <a:ext cx="1337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Society Leadership</a:t>
                </a:r>
                <a:endParaRPr lang="en-US" sz="12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72320" y="5891626"/>
              <a:ext cx="1602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Governance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ＭＳ Ｐゴシック" pitchFamily="34" charset="-128"/>
                <a:cs typeface="Cambria" pitchFamily="18" charset="0"/>
              </a:rPr>
              <a:t>Framework Foundations: Rights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45152" y="929640"/>
            <a:ext cx="4370832" cy="4830763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Balance rights and responsibilities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Individuals have responsibility to each other and society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Society has responsibility to individuals and itself</a:t>
            </a: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r>
              <a:rPr lang="en-US" sz="2000" dirty="0" smtClean="0">
                <a:latin typeface="Cambria" pitchFamily="18" charset="0"/>
                <a:ea typeface="ＭＳ Ｐゴシック" pitchFamily="34" charset="-128"/>
              </a:rPr>
              <a:t>Critical Issues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Rights conflicts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Responsibility conflicts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Ultimate rights: society v individual?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Conflict of rights and mission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Fairness v mission continuity</a:t>
            </a:r>
          </a:p>
          <a:p>
            <a:pPr lvl="1"/>
            <a:r>
              <a:rPr lang="en-US" sz="1600" dirty="0" smtClean="0">
                <a:latin typeface="Cambria" pitchFamily="18" charset="0"/>
                <a:ea typeface="ＭＳ Ｐゴシック" pitchFamily="34" charset="-128"/>
              </a:rPr>
              <a:t>Maintenance of civil rights</a:t>
            </a:r>
          </a:p>
          <a:p>
            <a:pPr lvl="1"/>
            <a:endParaRPr lang="en-US" sz="16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mbria" pitchFamily="18" charset="0"/>
              <a:ea typeface="ＭＳ Ｐゴシック" pitchFamily="34" charset="-128"/>
            </a:endParaRPr>
          </a:p>
          <a:p>
            <a:pPr lvl="2"/>
            <a:endParaRPr lang="en-US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6FD29-13BF-41E7-926B-B7962BBCE959}" type="slidenum">
              <a:rPr lang="en-US" smtClean="0"/>
              <a:pPr/>
              <a:t>9</a:t>
            </a:fld>
            <a:endParaRPr lang="en-US" dirty="0" smtClean="0"/>
          </a:p>
        </p:txBody>
      </p:sp>
      <p:grpSp>
        <p:nvGrpSpPr>
          <p:cNvPr id="2" name="Group 33"/>
          <p:cNvGrpSpPr/>
          <p:nvPr/>
        </p:nvGrpSpPr>
        <p:grpSpPr>
          <a:xfrm>
            <a:off x="802473" y="1289304"/>
            <a:ext cx="3659800" cy="5063987"/>
            <a:chOff x="802473" y="1289304"/>
            <a:chExt cx="3659800" cy="5063987"/>
          </a:xfrm>
        </p:grpSpPr>
        <p:grpSp>
          <p:nvGrpSpPr>
            <p:cNvPr id="3" name="Group 31"/>
            <p:cNvGrpSpPr/>
            <p:nvPr/>
          </p:nvGrpSpPr>
          <p:grpSpPr>
            <a:xfrm>
              <a:off x="802473" y="1289304"/>
              <a:ext cx="3659800" cy="4553712"/>
              <a:chOff x="802473" y="1289304"/>
              <a:chExt cx="3659800" cy="4553712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886968" y="1289304"/>
                <a:ext cx="3520440" cy="4553712"/>
                <a:chOff x="886968" y="1289304"/>
                <a:chExt cx="3520440" cy="4553712"/>
              </a:xfrm>
            </p:grpSpPr>
            <p:sp>
              <p:nvSpPr>
                <p:cNvPr id="7" name="Diamond 6"/>
                <p:cNvSpPr/>
                <p:nvPr/>
              </p:nvSpPr>
              <p:spPr>
                <a:xfrm>
                  <a:off x="886968" y="1289304"/>
                  <a:ext cx="3520440" cy="4553712"/>
                </a:xfrm>
                <a:prstGeom prst="diamon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>
                  <a:off x="2459736" y="3273552"/>
                  <a:ext cx="347472" cy="576072"/>
                </a:xfrm>
                <a:prstGeom prst="diamond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642899" y="2441448"/>
                  <a:ext cx="9144" cy="83210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3"/>
                </p:cNvCxnSpPr>
                <p:nvPr/>
              </p:nvCxnSpPr>
              <p:spPr>
                <a:xfrm flipV="1">
                  <a:off x="2807208" y="3557016"/>
                  <a:ext cx="502920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8" idx="1"/>
                </p:cNvCxnSpPr>
                <p:nvPr/>
              </p:nvCxnSpPr>
              <p:spPr>
                <a:xfrm flipH="1">
                  <a:off x="1929384" y="3561588"/>
                  <a:ext cx="530352" cy="457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2633755" y="3849624"/>
                  <a:ext cx="9144" cy="72237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857080" y="2026762"/>
                <a:ext cx="16025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Societal Rights</a:t>
                </a:r>
                <a:endParaRPr lang="en-US" sz="12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21150" y="4661804"/>
                <a:ext cx="1425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Societal Responsibilities</a:t>
                </a:r>
                <a:endParaRPr lang="en-US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02473" y="3395314"/>
                <a:ext cx="13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Individual </a:t>
                </a:r>
              </a:p>
              <a:p>
                <a:pPr algn="ctr"/>
                <a:r>
                  <a:rPr lang="en-US" sz="1100" b="1" dirty="0" smtClean="0"/>
                  <a:t>Rights</a:t>
                </a:r>
                <a:endParaRPr lang="en-US" sz="11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25049" y="3349594"/>
                <a:ext cx="13372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Individual Responsibility</a:t>
                </a:r>
                <a:endParaRPr lang="en-US" sz="11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72320" y="5891626"/>
              <a:ext cx="1602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Rights &amp; Responsibilities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683</Words>
  <Application>Microsoft Office PowerPoint</Application>
  <PresentationFormat>On-screen Show (4:3)</PresentationFormat>
  <Paragraphs>250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Introduction</vt:lpstr>
      <vt:lpstr>Advances in Human Constitutions</vt:lpstr>
      <vt:lpstr>An Interstellar Constitution</vt:lpstr>
      <vt:lpstr>Importance of a Current Discussion</vt:lpstr>
      <vt:lpstr>Importance of a Current Discussion</vt:lpstr>
      <vt:lpstr>Purpose of the Framework</vt:lpstr>
      <vt:lpstr>Framework Foundations: Governance</vt:lpstr>
      <vt:lpstr>Framework Foundations: Rights </vt:lpstr>
      <vt:lpstr>Framework Foundations: Space Stewardship </vt:lpstr>
      <vt:lpstr>Framework Foundations: Alien Rights </vt:lpstr>
      <vt:lpstr>Framework Foundations: Property Rights</vt:lpstr>
      <vt:lpstr>Framework Modular Structure</vt:lpstr>
      <vt:lpstr>Conclusion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C. Tziolas</dc:creator>
  <cp:lastModifiedBy>Donna.Ann.Dulo</cp:lastModifiedBy>
  <cp:revision>87</cp:revision>
  <dcterms:created xsi:type="dcterms:W3CDTF">2011-09-09T06:24:20Z</dcterms:created>
  <dcterms:modified xsi:type="dcterms:W3CDTF">2012-09-06T20:03:30Z</dcterms:modified>
</cp:coreProperties>
</file>